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EF2-B010-4207-BE66-1EB126DB025D}" type="datetimeFigureOut">
              <a:rPr lang="hr-HR" smtClean="0"/>
              <a:pPr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466F-3948-43E1-95F0-2342C03E28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EF2-B010-4207-BE66-1EB126DB025D}" type="datetimeFigureOut">
              <a:rPr lang="hr-HR" smtClean="0"/>
              <a:pPr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466F-3948-43E1-95F0-2342C03E28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EF2-B010-4207-BE66-1EB126DB025D}" type="datetimeFigureOut">
              <a:rPr lang="hr-HR" smtClean="0"/>
              <a:pPr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466F-3948-43E1-95F0-2342C03E28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EF2-B010-4207-BE66-1EB126DB025D}" type="datetimeFigureOut">
              <a:rPr lang="hr-HR" smtClean="0"/>
              <a:pPr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466F-3948-43E1-95F0-2342C03E28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EF2-B010-4207-BE66-1EB126DB025D}" type="datetimeFigureOut">
              <a:rPr lang="hr-HR" smtClean="0"/>
              <a:pPr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466F-3948-43E1-95F0-2342C03E28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EF2-B010-4207-BE66-1EB126DB025D}" type="datetimeFigureOut">
              <a:rPr lang="hr-HR" smtClean="0"/>
              <a:pPr/>
              <a:t>13.1.2016.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466F-3948-43E1-95F0-2342C03E28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EF2-B010-4207-BE66-1EB126DB025D}" type="datetimeFigureOut">
              <a:rPr lang="hr-HR" smtClean="0"/>
              <a:pPr/>
              <a:t>13.1.2016.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466F-3948-43E1-95F0-2342C03E28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EF2-B010-4207-BE66-1EB126DB025D}" type="datetimeFigureOut">
              <a:rPr lang="hr-HR" smtClean="0"/>
              <a:pPr/>
              <a:t>13.1.2016.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466F-3948-43E1-95F0-2342C03E28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EF2-B010-4207-BE66-1EB126DB025D}" type="datetimeFigureOut">
              <a:rPr lang="hr-HR" smtClean="0"/>
              <a:pPr/>
              <a:t>13.1.2016.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466F-3948-43E1-95F0-2342C03E28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EF2-B010-4207-BE66-1EB126DB025D}" type="datetimeFigureOut">
              <a:rPr lang="hr-HR" smtClean="0"/>
              <a:pPr/>
              <a:t>13.1.2016.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466F-3948-43E1-95F0-2342C03E28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C2EF2-B010-4207-BE66-1EB126DB025D}" type="datetimeFigureOut">
              <a:rPr lang="hr-HR" smtClean="0"/>
              <a:pPr/>
              <a:t>13.1.2016.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7466F-3948-43E1-95F0-2342C03E28E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C2EF2-B010-4207-BE66-1EB126DB025D}" type="datetimeFigureOut">
              <a:rPr lang="hr-HR" smtClean="0"/>
              <a:pPr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7466F-3948-43E1-95F0-2342C03E28E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692696"/>
            <a:ext cx="5334769" cy="514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4258816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Vodi nas zajednički cilj…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2060848"/>
            <a:ext cx="4680520" cy="1728192"/>
          </a:xfrm>
        </p:spPr>
        <p:txBody>
          <a:bodyPr>
            <a:normAutofit fontScale="85000" lnSpcReduction="10000"/>
          </a:bodyPr>
          <a:lstStyle/>
          <a:p>
            <a:r>
              <a:rPr lang="hr-HR" dirty="0"/>
              <a:t>Ovim projektom motiviramo učenike za </a:t>
            </a:r>
            <a:r>
              <a:rPr lang="hr-HR" dirty="0" smtClean="0"/>
              <a:t>čitanjem, </a:t>
            </a:r>
          </a:p>
          <a:p>
            <a:r>
              <a:rPr lang="hr-HR" smtClean="0"/>
              <a:t>Učenici </a:t>
            </a:r>
            <a:r>
              <a:rPr lang="hr-HR" smtClean="0"/>
              <a:t>usavršavaju </a:t>
            </a:r>
            <a:r>
              <a:rPr lang="hr-HR" dirty="0" smtClean="0"/>
              <a:t>tehniku čitanja</a:t>
            </a:r>
          </a:p>
        </p:txBody>
      </p:sp>
      <p:pic>
        <p:nvPicPr>
          <p:cNvPr id="4" name="Slika 3" descr="kids_and_boo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188640"/>
            <a:ext cx="3667125" cy="3829050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467544" y="4293096"/>
            <a:ext cx="835292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Svrha</a:t>
            </a:r>
            <a:r>
              <a:rPr lang="hr-HR" sz="2800" dirty="0" smtClean="0"/>
              <a:t> nije dobiti pobjednika, već pobjednicima proglasiti sve one koji su čitali i tijekom čitanja osjetili estetski doživljaj – stvorili unutarnje duhovno i emotivno zadovoljstvo kao vrhunsku vlastitu nagradu za čitanje.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Zašto projekt za poticanje čitanja</a:t>
            </a:r>
            <a:br>
              <a:rPr lang="hr-HR" dirty="0" smtClean="0"/>
            </a:br>
            <a:r>
              <a:rPr lang="hr-HR" dirty="0" smtClean="0"/>
              <a:t> u III. </a:t>
            </a:r>
            <a:r>
              <a:rPr lang="hr-HR" dirty="0" err="1" smtClean="0"/>
              <a:t>raz</a:t>
            </a:r>
            <a:r>
              <a:rPr lang="hr-HR" dirty="0" smtClean="0"/>
              <a:t>.?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293097"/>
            <a:ext cx="8229600" cy="1584176"/>
          </a:xfrm>
        </p:spPr>
        <p:txBody>
          <a:bodyPr>
            <a:normAutofit lnSpcReduction="10000"/>
          </a:bodyPr>
          <a:lstStyle/>
          <a:p>
            <a:endParaRPr lang="hr-HR" dirty="0"/>
          </a:p>
          <a:p>
            <a:r>
              <a:rPr lang="pl-PL" dirty="0"/>
              <a:t> kod učenika u </a:t>
            </a:r>
            <a:r>
              <a:rPr lang="pl-PL" dirty="0" smtClean="0"/>
              <a:t>trećem </a:t>
            </a:r>
            <a:r>
              <a:rPr lang="pl-PL" dirty="0"/>
              <a:t>i četvrtom razredu zanimanje za čitanje naglo </a:t>
            </a:r>
            <a:r>
              <a:rPr lang="pl-PL" dirty="0" smtClean="0"/>
              <a:t>opada</a:t>
            </a:r>
          </a:p>
          <a:p>
            <a:endParaRPr lang="pl-PL" dirty="0" smtClean="0"/>
          </a:p>
          <a:p>
            <a:endParaRPr lang="hr-HR" dirty="0"/>
          </a:p>
        </p:txBody>
      </p:sp>
      <p:pic>
        <p:nvPicPr>
          <p:cNvPr id="4" name="Slika 3" descr="Reading-Boo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556792"/>
            <a:ext cx="7017250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38736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Pozivamo Vas…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312169"/>
            <a:ext cx="3394720" cy="190080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hr-HR" sz="2400" dirty="0" smtClean="0">
                <a:solidFill>
                  <a:srgbClr val="FF0000"/>
                </a:solidFill>
              </a:rPr>
              <a:t>“ČITAMO MI, </a:t>
            </a:r>
          </a:p>
          <a:p>
            <a:pPr algn="ctr">
              <a:buNone/>
            </a:pPr>
            <a:r>
              <a:rPr lang="hr-HR" sz="2400" dirty="0" smtClean="0">
                <a:solidFill>
                  <a:srgbClr val="FF0000"/>
                </a:solidFill>
              </a:rPr>
              <a:t>U OBITELJI SVI”, </a:t>
            </a:r>
          </a:p>
          <a:p>
            <a:pPr algn="ctr">
              <a:buNone/>
            </a:pPr>
            <a:r>
              <a:rPr lang="hr-HR" sz="2400" dirty="0" smtClean="0"/>
              <a:t>-    nacionalni projekt za poticanje čitanja kod učenika  III. </a:t>
            </a:r>
            <a:r>
              <a:rPr lang="hr-HR" sz="2400" dirty="0" err="1" smtClean="0"/>
              <a:t>raz</a:t>
            </a:r>
            <a:r>
              <a:rPr lang="hr-HR" sz="2400" dirty="0" smtClean="0"/>
              <a:t>.</a:t>
            </a:r>
          </a:p>
          <a:p>
            <a:endParaRPr lang="hr-HR" sz="24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3851920" y="4077072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>
                <a:solidFill>
                  <a:srgbClr val="FF0000"/>
                </a:solidFill>
              </a:rPr>
              <a:t>UČENIK</a:t>
            </a:r>
            <a:endParaRPr lang="hr-HR" sz="4000" dirty="0">
              <a:solidFill>
                <a:srgbClr val="FF0000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1115616" y="573325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ŠKOLSKA KNJIŽNIČARKA</a:t>
            </a:r>
            <a:endParaRPr lang="hr-HR" sz="2400" b="1" dirty="0"/>
          </a:p>
        </p:txBody>
      </p:sp>
      <p:sp>
        <p:nvSpPr>
          <p:cNvPr id="7" name="TekstniOkvir 6"/>
          <p:cNvSpPr txBox="1"/>
          <p:nvPr/>
        </p:nvSpPr>
        <p:spPr>
          <a:xfrm>
            <a:off x="4860032" y="1556792"/>
            <a:ext cx="2808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 smtClean="0">
                <a:solidFill>
                  <a:srgbClr val="FF0000"/>
                </a:solidFill>
              </a:rPr>
              <a:t>RODITELJI  i DRUGI ČLANOVI OBITELJI</a:t>
            </a:r>
            <a:endParaRPr lang="hr-HR" sz="2800" dirty="0">
              <a:solidFill>
                <a:srgbClr val="FF0000"/>
              </a:solidFill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6732240" y="566124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UČITELJICA</a:t>
            </a:r>
            <a:endParaRPr lang="hr-HR" sz="2800" b="1" dirty="0"/>
          </a:p>
        </p:txBody>
      </p:sp>
      <p:sp>
        <p:nvSpPr>
          <p:cNvPr id="14" name="Strelica lijevo-desno 13"/>
          <p:cNvSpPr/>
          <p:nvPr/>
        </p:nvSpPr>
        <p:spPr>
          <a:xfrm rot="19546756">
            <a:off x="2300881" y="4774711"/>
            <a:ext cx="1656184" cy="64807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Strelica lijevo-desno 16"/>
          <p:cNvSpPr/>
          <p:nvPr/>
        </p:nvSpPr>
        <p:spPr>
          <a:xfrm rot="18811782">
            <a:off x="4380554" y="3242035"/>
            <a:ext cx="1351585" cy="64807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Strelica lijevo-desno 17"/>
          <p:cNvSpPr/>
          <p:nvPr/>
        </p:nvSpPr>
        <p:spPr>
          <a:xfrm rot="2873321">
            <a:off x="5475692" y="4728657"/>
            <a:ext cx="1656184" cy="64807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2818656" cy="2362274"/>
          </a:xfrm>
        </p:spPr>
        <p:txBody>
          <a:bodyPr>
            <a:normAutofit/>
          </a:bodyPr>
          <a:lstStyle/>
          <a:p>
            <a:r>
              <a:rPr lang="hr-HR" dirty="0" smtClean="0"/>
              <a:t>Zašto čitanje u obitelji?</a:t>
            </a:r>
            <a:endParaRPr lang="hr-HR" dirty="0"/>
          </a:p>
        </p:txBody>
      </p:sp>
      <p:pic>
        <p:nvPicPr>
          <p:cNvPr id="4" name="Rezervirano mjesto sadržaja 3" descr="stock-footage-portrait-of-parents-reading-with-s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5896" y="620688"/>
            <a:ext cx="5080000" cy="2884868"/>
          </a:xfrm>
        </p:spPr>
      </p:pic>
      <p:sp>
        <p:nvSpPr>
          <p:cNvPr id="5" name="TekstniOkvir 4"/>
          <p:cNvSpPr txBox="1"/>
          <p:nvPr/>
        </p:nvSpPr>
        <p:spPr>
          <a:xfrm>
            <a:off x="395536" y="3356992"/>
            <a:ext cx="57606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pPr>
              <a:buFontTx/>
              <a:buChar char="-"/>
            </a:pPr>
            <a:r>
              <a:rPr lang="hr-HR" sz="2400" dirty="0" smtClean="0"/>
              <a:t> Obitelj </a:t>
            </a:r>
            <a:r>
              <a:rPr lang="hr-HR" sz="2400" dirty="0"/>
              <a:t>ima iznimnu ulogu pri razvijanju djetetovog odnosa prema </a:t>
            </a:r>
            <a:r>
              <a:rPr lang="hr-HR" sz="2400" dirty="0" smtClean="0"/>
              <a:t>čitanju (min. 60%)</a:t>
            </a:r>
          </a:p>
          <a:p>
            <a:pPr>
              <a:buFontTx/>
              <a:buChar char="-"/>
            </a:pPr>
            <a:endParaRPr lang="hr-HR" sz="24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467544" y="4653136"/>
            <a:ext cx="374441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dirty="0"/>
              <a:t> </a:t>
            </a:r>
            <a:r>
              <a:rPr lang="hr-HR" dirty="0" smtClean="0"/>
              <a:t>- </a:t>
            </a:r>
            <a:r>
              <a:rPr lang="hr-HR" sz="2400" dirty="0" smtClean="0"/>
              <a:t>Dijete </a:t>
            </a:r>
            <a:r>
              <a:rPr lang="hr-HR" sz="2400" dirty="0"/>
              <a:t>uživa u kontaktu s osobom koja mu čita i s njom uspostavlja tople </a:t>
            </a:r>
            <a:r>
              <a:rPr lang="hr-HR" sz="2400" dirty="0" smtClean="0"/>
              <a:t>osjećajne </a:t>
            </a:r>
            <a:r>
              <a:rPr lang="hr-HR" sz="2400" dirty="0"/>
              <a:t>veze</a:t>
            </a:r>
            <a:r>
              <a:rPr lang="hr-HR" dirty="0"/>
              <a:t>. </a:t>
            </a:r>
          </a:p>
        </p:txBody>
      </p:sp>
      <p:sp>
        <p:nvSpPr>
          <p:cNvPr id="7" name="TekstniOkvir 6"/>
          <p:cNvSpPr txBox="1"/>
          <p:nvPr/>
        </p:nvSpPr>
        <p:spPr>
          <a:xfrm>
            <a:off x="4499992" y="4653136"/>
            <a:ext cx="410445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dirty="0"/>
              <a:t> </a:t>
            </a:r>
            <a:r>
              <a:rPr lang="hr-HR" sz="2200" dirty="0" smtClean="0"/>
              <a:t>- Estetska </a:t>
            </a:r>
            <a:r>
              <a:rPr lang="hr-HR" sz="2200" dirty="0"/>
              <a:t>ugoda povezana je s </a:t>
            </a:r>
            <a:r>
              <a:rPr lang="hr-HR" sz="2200" dirty="0" smtClean="0"/>
              <a:t>osjećajem </a:t>
            </a:r>
            <a:r>
              <a:rPr lang="hr-HR" sz="2200" dirty="0"/>
              <a:t>sigurnosti i </a:t>
            </a:r>
            <a:r>
              <a:rPr lang="hr-HR" sz="2200" dirty="0" smtClean="0"/>
              <a:t>topline,</a:t>
            </a:r>
          </a:p>
          <a:p>
            <a:r>
              <a:rPr lang="hr-HR" sz="2200" dirty="0" smtClean="0"/>
              <a:t> </a:t>
            </a:r>
            <a:r>
              <a:rPr lang="hr-HR" sz="2200" dirty="0"/>
              <a:t>zato dijete kasnije čitanje povezuje s ugodnim </a:t>
            </a:r>
            <a:r>
              <a:rPr lang="hr-HR" sz="2200" dirty="0" smtClean="0"/>
              <a:t>osjećajima </a:t>
            </a:r>
            <a:endParaRPr lang="hr-H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4906888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Knjižnična  naprtnjača…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13184" y="1772816"/>
            <a:ext cx="4834880" cy="1728192"/>
          </a:xfrm>
        </p:spPr>
        <p:txBody>
          <a:bodyPr>
            <a:normAutofit/>
          </a:bodyPr>
          <a:lstStyle/>
          <a:p>
            <a:r>
              <a:rPr lang="hr-HR" dirty="0" smtClean="0"/>
              <a:t>knjižnična naprtnjača </a:t>
            </a:r>
            <a:r>
              <a:rPr lang="hr-HR" dirty="0"/>
              <a:t>s 8 zanimljivih knjiga iz različitih </a:t>
            </a:r>
            <a:r>
              <a:rPr lang="hr-HR" dirty="0" smtClean="0"/>
              <a:t>područja</a:t>
            </a:r>
          </a:p>
          <a:p>
            <a:pPr>
              <a:buNone/>
            </a:pPr>
            <a:endParaRPr lang="hr-HR" dirty="0" smtClean="0"/>
          </a:p>
        </p:txBody>
      </p:sp>
      <p:pic>
        <p:nvPicPr>
          <p:cNvPr id="6" name="Slika 5" descr="555680_637747186241019_183816467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404663"/>
            <a:ext cx="3219822" cy="4293097"/>
          </a:xfrm>
          <a:prstGeom prst="rect">
            <a:avLst/>
          </a:prstGeom>
        </p:spPr>
      </p:pic>
      <p:sp>
        <p:nvSpPr>
          <p:cNvPr id="7" name="TekstniOkvir 6"/>
          <p:cNvSpPr txBox="1"/>
          <p:nvPr/>
        </p:nvSpPr>
        <p:spPr>
          <a:xfrm>
            <a:off x="4932040" y="4869160"/>
            <a:ext cx="3960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- </a:t>
            </a:r>
            <a:r>
              <a:rPr lang="hr-HR" sz="2400" dirty="0" smtClean="0"/>
              <a:t>neke su knjige namijenjene roditeljima, neke djeci, a neke za zajedničko čitanje</a:t>
            </a:r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Naš i vaš zadatak…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348880"/>
            <a:ext cx="4402832" cy="3196952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1. Svakog </a:t>
            </a:r>
            <a:r>
              <a:rPr lang="hr-HR" b="1" dirty="0" smtClean="0"/>
              <a:t>petka </a:t>
            </a:r>
            <a:r>
              <a:rPr lang="hr-HR" dirty="0" smtClean="0"/>
              <a:t>jedno će dijete dobiti knjižničnu naprtnjaču s knjigama, ponijet će je kući, a </a:t>
            </a:r>
            <a:r>
              <a:rPr lang="hr-HR" b="1" dirty="0" smtClean="0"/>
              <a:t>iduće srijede </a:t>
            </a:r>
            <a:r>
              <a:rPr lang="hr-HR" dirty="0" smtClean="0"/>
              <a:t>vratiti u školu.</a:t>
            </a:r>
          </a:p>
          <a:p>
            <a:pPr>
              <a:buFontTx/>
              <a:buChar char="-"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6" name="Slika 5" descr="naprtnjač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1916832"/>
            <a:ext cx="3096301" cy="41514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Naš i vaš zadatak…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628800"/>
            <a:ext cx="4536504" cy="43204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/>
              <a:t>2. Sa </a:t>
            </a:r>
            <a:r>
              <a:rPr lang="hr-HR" dirty="0"/>
              <a:t>zanimanjem razgledajte knjige i odredite si svaki dan </a:t>
            </a:r>
            <a:r>
              <a:rPr lang="hr-HR" dirty="0" smtClean="0"/>
              <a:t>barem </a:t>
            </a:r>
            <a:r>
              <a:rPr lang="hr-HR" dirty="0"/>
              <a:t>nekoliko minuta, </a:t>
            </a:r>
            <a:r>
              <a:rPr lang="hr-HR" b="1" dirty="0"/>
              <a:t>poželjno </a:t>
            </a:r>
            <a:r>
              <a:rPr lang="hr-HR" b="1" dirty="0" smtClean="0"/>
              <a:t>30</a:t>
            </a:r>
          </a:p>
          <a:p>
            <a:pPr>
              <a:buNone/>
            </a:pPr>
            <a:r>
              <a:rPr lang="hr-HR" dirty="0" smtClean="0"/>
              <a:t>    za </a:t>
            </a:r>
            <a:r>
              <a:rPr lang="hr-HR" dirty="0"/>
              <a:t>čitanje </a:t>
            </a:r>
            <a:r>
              <a:rPr lang="hr-HR" b="1" dirty="0"/>
              <a:t>– bilo zajedničko </a:t>
            </a:r>
            <a:r>
              <a:rPr lang="hr-HR" dirty="0"/>
              <a:t>(jedan čita na glas, a ostali ga slušaju), </a:t>
            </a:r>
            <a:r>
              <a:rPr lang="hr-HR" b="1" dirty="0"/>
              <a:t>bilo skupno </a:t>
            </a:r>
            <a:r>
              <a:rPr lang="hr-HR" dirty="0"/>
              <a:t>(svi čitaju istodobno različite knjige u tišini</a:t>
            </a:r>
            <a:r>
              <a:rPr lang="hr-HR" dirty="0" smtClean="0"/>
              <a:t>)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Slika 3" descr="StoryTim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17845" y="1988840"/>
            <a:ext cx="3983867" cy="33329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716016" y="332656"/>
            <a:ext cx="4114800" cy="2620888"/>
          </a:xfrm>
        </p:spPr>
        <p:txBody>
          <a:bodyPr/>
          <a:lstStyle/>
          <a:p>
            <a:r>
              <a:rPr lang="hr-HR" dirty="0"/>
              <a:t>važno je jedino da svi članovi obitelji tih dana čitaju i porazgovaraju o </a:t>
            </a:r>
            <a:r>
              <a:rPr lang="hr-HR" dirty="0" smtClean="0"/>
              <a:t>pročitanome</a:t>
            </a:r>
            <a:endParaRPr lang="hr-HR" dirty="0"/>
          </a:p>
        </p:txBody>
      </p:sp>
      <p:pic>
        <p:nvPicPr>
          <p:cNvPr id="4" name="Slika 3" descr="read-book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620688"/>
            <a:ext cx="3484055" cy="3022848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1187624" y="3789040"/>
            <a:ext cx="532859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Svoje dojmove i zanimljivosti zapišite u priloženu bilježnicu. </a:t>
            </a:r>
            <a:endParaRPr lang="hr-HR" sz="2800" dirty="0" smtClean="0"/>
          </a:p>
          <a:p>
            <a:endParaRPr lang="hr-HR" dirty="0"/>
          </a:p>
        </p:txBody>
      </p:sp>
      <p:pic>
        <p:nvPicPr>
          <p:cNvPr id="6" name="Slika 5" descr="notebook-clipart-RiG6LRk9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3140968"/>
            <a:ext cx="2435965" cy="2370789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683568" y="5229200"/>
            <a:ext cx="6912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U bilježnicu svakako upišite sljedeće: </a:t>
            </a:r>
            <a:r>
              <a:rPr lang="hr-HR" sz="2400" b="1" dirty="0" smtClean="0"/>
              <a:t>ime i prezime </a:t>
            </a:r>
            <a:r>
              <a:rPr lang="hr-HR" sz="2400" dirty="0" smtClean="0"/>
              <a:t>djeteta, </a:t>
            </a:r>
            <a:r>
              <a:rPr lang="hr-HR" sz="2400" b="1" dirty="0" smtClean="0"/>
              <a:t>razdoblje</a:t>
            </a:r>
            <a:r>
              <a:rPr lang="hr-HR" sz="2400" dirty="0" smtClean="0"/>
              <a:t> u kojemu je kod vas gostovala knjižnična naprtnjača i </a:t>
            </a:r>
            <a:r>
              <a:rPr lang="hr-HR" sz="2400" b="1" dirty="0" smtClean="0"/>
              <a:t>dojmove</a:t>
            </a:r>
            <a:r>
              <a:rPr lang="hr-HR" sz="2400" dirty="0" smtClean="0"/>
              <a:t> o pročitanome. </a:t>
            </a:r>
          </a:p>
          <a:p>
            <a:endParaRPr lang="hr-H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… svake srijede</a:t>
            </a:r>
            <a:endParaRPr lang="hr-HR" dirty="0"/>
          </a:p>
        </p:txBody>
      </p:sp>
      <p:pic>
        <p:nvPicPr>
          <p:cNvPr id="4" name="Rezervirano mjesto sadržaja 3" descr="1367416392_4297_dreamstime_xs_7565245   children read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916832"/>
            <a:ext cx="4455355" cy="2970236"/>
          </a:xfrm>
        </p:spPr>
      </p:pic>
      <p:sp>
        <p:nvSpPr>
          <p:cNvPr id="5" name="TekstniOkvir 4"/>
          <p:cNvSpPr txBox="1"/>
          <p:nvPr/>
        </p:nvSpPr>
        <p:spPr>
          <a:xfrm>
            <a:off x="5220072" y="2204864"/>
            <a:ext cx="35638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-  Dijete prepričava najljepše </a:t>
            </a:r>
            <a:r>
              <a:rPr lang="hr-HR" sz="2400" dirty="0"/>
              <a:t>doživljaje tijekom proteklih dana kad su svi u obitelji čitali knjige iz naprtnjače.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336</Words>
  <Application>Microsoft Office PowerPoint</Application>
  <PresentationFormat>Prikaz na zaslonu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Office tema</vt:lpstr>
      <vt:lpstr>Slajd 1</vt:lpstr>
      <vt:lpstr>Zašto projekt za poticanje čitanja  u III. raz.?</vt:lpstr>
      <vt:lpstr>Pozivamo Vas…</vt:lpstr>
      <vt:lpstr>Zašto čitanje u obitelji?</vt:lpstr>
      <vt:lpstr>Knjižnična  naprtnjača…</vt:lpstr>
      <vt:lpstr>Naš i vaš zadatak…</vt:lpstr>
      <vt:lpstr>Naš i vaš zadatak…</vt:lpstr>
      <vt:lpstr>Slajd 8</vt:lpstr>
      <vt:lpstr>… svake srijede</vt:lpstr>
      <vt:lpstr>Vodi nas zajednički cilj…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Nacionalni projekt za poticanje čitanja</dc:title>
  <dc:creator>Korisnik</dc:creator>
  <cp:lastModifiedBy>Korisnik</cp:lastModifiedBy>
  <cp:revision>21</cp:revision>
  <dcterms:created xsi:type="dcterms:W3CDTF">2014-12-03T13:27:52Z</dcterms:created>
  <dcterms:modified xsi:type="dcterms:W3CDTF">2016-01-13T10:51:33Z</dcterms:modified>
</cp:coreProperties>
</file>