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98" r:id="rId5"/>
    <p:sldId id="283" r:id="rId6"/>
    <p:sldId id="297" r:id="rId7"/>
    <p:sldId id="292" r:id="rId8"/>
    <p:sldId id="284" r:id="rId9"/>
    <p:sldId id="293" r:id="rId10"/>
    <p:sldId id="294" r:id="rId11"/>
    <p:sldId id="285" r:id="rId12"/>
    <p:sldId id="295" r:id="rId13"/>
    <p:sldId id="2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12" autoAdjust="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4/22/2020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7470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3856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hr-HR" noProof="0"/>
              <a:t>Kliknite da biste uredili stil podnaslova matrice</a:t>
            </a:r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  <a:endParaRPr lang="en-US" noProof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  <a:endParaRPr lang="en-US" noProof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  <a:endParaRPr lang="en-US" noProof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  <a:endParaRPr lang="en-US" noProof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  <a:endParaRPr lang="en-US" noProof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slaj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hr-HR" noProof="0"/>
              <a:t>Kliknite da biste uredili stil podnaslova matrice</a:t>
            </a:r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glavlje sekcij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hr-HR" noProof="0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noProof="0"/>
              <a:t>Kliknite da biste uredili matrice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noProof="0"/>
              <a:t>Kliknite da biste uredili matrice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  <a:endParaRPr lang="en-US" noProof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noProof="0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noProof="0"/>
              <a:t>Kliknite da biste uredili matrice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noProof="0"/>
              <a:t>Kliknite ikonu da biste dodali  sliku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/>
              <a:t>Kliknite da biste uredili stil naslova matrice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/>
              <a:t>Kliknite da biste uredili stil naslova matrice</a:t>
            </a:r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hr-HR" noProof="0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noProof="0"/>
              <a:t>Kliknite da biste uredili matrice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  <a:endParaRPr lang="en-US" noProof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hr-HR" noProof="0"/>
              <a:t>Kliknite da biste uredili matrice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/>
              <a:t>Kliknite da biste uredili stil naslova matrice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2500" b="1" i="0" spc="-100" baseline="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en-US" sz="1200" b="0" i="0" spc="14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5" r:id="rId22"/>
    <p:sldLayoutId id="2147483672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334" y="2811053"/>
            <a:ext cx="11006666" cy="1955680"/>
          </a:xfrm>
        </p:spPr>
        <p:txBody>
          <a:bodyPr/>
          <a:lstStyle/>
          <a:p>
            <a:pPr algn="ctr"/>
            <a:r>
              <a:rPr lang="hr-HR" dirty="0"/>
              <a:t>Zadovoljstvo roditelja online nastavom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766733"/>
            <a:ext cx="6580188" cy="580921"/>
          </a:xfrm>
        </p:spPr>
        <p:txBody>
          <a:bodyPr/>
          <a:lstStyle/>
          <a:p>
            <a:r>
              <a:rPr lang="hr-HR" dirty="0"/>
              <a:t>OSNOVNA ŠKOLA RIVARELA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C1DE0A-7865-466B-B5D7-781C92357026}"/>
              </a:ext>
            </a:extLst>
          </p:cNvPr>
          <p:cNvSpPr txBox="1"/>
          <p:nvPr/>
        </p:nvSpPr>
        <p:spPr>
          <a:xfrm>
            <a:off x="10284923" y="4953265"/>
            <a:ext cx="1402741" cy="394389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>
              <a:lnSpc>
                <a:spcPts val="1000"/>
              </a:lnSpc>
            </a:pPr>
            <a:r>
              <a:rPr lang="hr-HR" b="0" i="0" spc="14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TRAVANJ 2020.</a:t>
            </a:r>
            <a:endParaRPr lang="en-US" b="0" i="0" spc="140" baseline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hand clapping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798354"/>
            <a:ext cx="6096000" cy="1013684"/>
          </a:xfrm>
        </p:spPr>
        <p:txBody>
          <a:bodyPr/>
          <a:lstStyle/>
          <a:p>
            <a:r>
              <a:rPr lang="hr-HR" dirty="0"/>
              <a:t>Hvala na pažnji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295973"/>
            <a:ext cx="5472000" cy="2999426"/>
          </a:xfrm>
        </p:spPr>
        <p:txBody>
          <a:bodyPr/>
          <a:lstStyle/>
          <a:p>
            <a:pPr marL="0" indent="0">
              <a:buNone/>
            </a:pPr>
            <a:r>
              <a:rPr lang="hr-HR" sz="2800" dirty="0"/>
              <a:t>„Iza svakog djeteta koje vjeruje u sebe stoji roditelj koji je vjerovao prvi.”</a:t>
            </a:r>
            <a:endParaRPr lang="en-US" sz="2800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800" dirty="0"/>
              <a:t>Analiza ankete</a:t>
            </a:r>
            <a:endParaRPr lang="en-US" sz="5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hr-HR" dirty="0"/>
              <a:t>Lucijana Bilušić, </a:t>
            </a:r>
            <a:r>
              <a:rPr lang="hr-HR" dirty="0" err="1"/>
              <a:t>mag.paed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Hand writing on post-it note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/>
          <a:lstStyle/>
          <a:p>
            <a:r>
              <a:rPr lang="hr-HR" dirty="0"/>
              <a:t>Osnovni podaci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hr-HR" dirty="0"/>
              <a:t>Upitnik je bio poslan roditeljima djece svih razreda.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800" dirty="0"/>
              <a:t>Ukupno 186 zaprimljenih odgovora</a:t>
            </a:r>
            <a:endParaRPr lang="en-US" sz="2800" dirty="0"/>
          </a:p>
          <a:p>
            <a:r>
              <a:rPr lang="hr-HR" dirty="0"/>
              <a:t> 35,5% roditelja iz predmetne nastave</a:t>
            </a:r>
          </a:p>
          <a:p>
            <a:r>
              <a:rPr lang="hr-HR" dirty="0"/>
              <a:t> 64,5% roditelja iz razredne nastave</a:t>
            </a:r>
          </a:p>
          <a:p>
            <a:r>
              <a:rPr lang="hr-HR" dirty="0"/>
              <a:t> 58,1% roditelja i dalje </a:t>
            </a:r>
            <a:r>
              <a:rPr lang="hr-HR" dirty="0">
                <a:solidFill>
                  <a:srgbClr val="00B050"/>
                </a:solidFill>
              </a:rPr>
              <a:t>RADI</a:t>
            </a:r>
            <a:r>
              <a:rPr lang="hr-HR" dirty="0"/>
              <a:t> (23,1% od kuće)</a:t>
            </a:r>
          </a:p>
          <a:p>
            <a:r>
              <a:rPr lang="hr-HR" dirty="0"/>
              <a:t> 40,9% roditelja </a:t>
            </a:r>
            <a:r>
              <a:rPr lang="hr-HR" dirty="0">
                <a:solidFill>
                  <a:srgbClr val="FF0000"/>
                </a:solidFill>
              </a:rPr>
              <a:t>NE RADI</a:t>
            </a:r>
          </a:p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esk with computer, phone, books, etc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70533" cy="637135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5806"/>
            <a:ext cx="12191999" cy="1600393"/>
          </a:xfrm>
        </p:spPr>
        <p:txBody>
          <a:bodyPr/>
          <a:lstStyle/>
          <a:p>
            <a:pPr algn="ctr"/>
            <a:r>
              <a:rPr lang="hr-HR" sz="5000" dirty="0"/>
              <a:t>U  kojoj ste mjeri zadovoljni sadržajima koje djeca prate na javnoj televiziji?</a:t>
            </a:r>
            <a:endParaRPr lang="en-US" sz="5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Grafikon obrasca odgovora. Naslov pitanja: U kojoj ste mjeri zadovoljni sa sadržajima koje Vaše dijete prati na javnoj televiziji?. Broj odgovora: 186 odgovora.">
            <a:extLst>
              <a:ext uri="{FF2B5EF4-FFF2-40B4-BE49-F238E27FC236}">
                <a16:creationId xmlns:a16="http://schemas.microsoft.com/office/drawing/2014/main" id="{02A77D1A-D30B-43EE-8297-951491E55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1661" b="13772"/>
          <a:stretch/>
        </p:blipFill>
        <p:spPr bwMode="auto">
          <a:xfrm>
            <a:off x="2750960" y="3320957"/>
            <a:ext cx="9441040" cy="30503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200" y="979574"/>
            <a:ext cx="11340000" cy="432000"/>
          </a:xfrm>
        </p:spPr>
        <p:txBody>
          <a:bodyPr/>
          <a:lstStyle/>
          <a:p>
            <a:r>
              <a:rPr lang="hr-HR" dirty="0"/>
              <a:t>Koji tip online nastave najbolje odgovara roditeljima i djeci?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/>
          <a:lstStyle/>
          <a:p>
            <a:r>
              <a:rPr lang="en-US" dirty="0"/>
              <a:t>Trey Research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/>
          <a:lstStyle/>
          <a:p>
            <a:r>
              <a:rPr lang="en-US" dirty="0"/>
              <a:t>Nulla a erat eget nunc hendrerit ultrices eu nec nulla. Donec viverra leo aliquet, auctor quam id, convallis orci. </a:t>
            </a:r>
          </a:p>
          <a:p>
            <a:pPr lvl="1"/>
            <a:r>
              <a:rPr lang="en-US" dirty="0"/>
              <a:t>Sed in molestie est. Cras ornare turpis at ligula posuere, sit amet accumsan neque lobortis.</a:t>
            </a:r>
          </a:p>
          <a:p>
            <a:pPr lvl="1"/>
            <a:r>
              <a:rPr lang="en-US" dirty="0"/>
              <a:t>Maecenas mattis risus ligula, sed ullamcorper nunc efficitur sed.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/>
          <a:lstStyle/>
          <a:p>
            <a:r>
              <a:rPr lang="en-US" dirty="0"/>
              <a:t>Competitive Service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 descr="Grafikon obrasca odgovora. Naslov pitanja: Vašoj djeci i Vama najviše odgovara:. Broj odgovora: 186 odgovora.">
            <a:extLst>
              <a:ext uri="{FF2B5EF4-FFF2-40B4-BE49-F238E27FC236}">
                <a16:creationId xmlns:a16="http://schemas.microsoft.com/office/drawing/2014/main" id="{DFBD50FF-94EA-4E45-B54D-1079DF401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6"/>
          <a:stretch/>
        </p:blipFill>
        <p:spPr bwMode="auto">
          <a:xfrm>
            <a:off x="0" y="2004722"/>
            <a:ext cx="11339983" cy="390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 descr="Woman on laptop smiling">
            <a:extLst>
              <a:ext uri="{FF2B5EF4-FFF2-40B4-BE49-F238E27FC236}">
                <a16:creationId xmlns:a16="http://schemas.microsoft.com/office/drawing/2014/main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267" y="486649"/>
            <a:ext cx="11319932" cy="1100565"/>
          </a:xfrm>
          <a:solidFill>
            <a:schemeClr val="tx1">
              <a:alpha val="52000"/>
            </a:schemeClr>
          </a:solidFill>
        </p:spPr>
        <p:txBody>
          <a:bodyPr/>
          <a:lstStyle/>
          <a:p>
            <a:r>
              <a:rPr lang="hr-HR" sz="3800" dirty="0"/>
              <a:t>U kojoj ste mjeri zadovoljni napretkom Vašeg djeteta?</a:t>
            </a:r>
            <a:endParaRPr lang="en-US" sz="3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4" name="Picture 2" descr="Grafikon obrasca odgovora. Naslov pitanja: U kojoj ste mjeri zadovoljni s napretkom Vašeg djeteta?. Broj odgovora: 186 odgovora.">
            <a:extLst>
              <a:ext uri="{FF2B5EF4-FFF2-40B4-BE49-F238E27FC236}">
                <a16:creationId xmlns:a16="http://schemas.microsoft.com/office/drawing/2014/main" id="{497C1944-A71D-46D5-8F5B-7F15BB9AF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t="20602" r="1666" b="780"/>
          <a:stretch/>
        </p:blipFill>
        <p:spPr bwMode="auto">
          <a:xfrm>
            <a:off x="0" y="2441230"/>
            <a:ext cx="9200760" cy="367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57" y="1093020"/>
            <a:ext cx="10941544" cy="1133714"/>
          </a:xfrm>
          <a:solidFill>
            <a:schemeClr val="bg1">
              <a:lumMod val="8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r-HR" sz="4000" dirty="0">
                <a:solidFill>
                  <a:srgbClr val="FF9900"/>
                </a:solidFill>
              </a:rPr>
              <a:t>Smatrate li da Vašem djetetu treba dodatna pomoć u savladavanju gradiva?</a:t>
            </a:r>
            <a:endParaRPr lang="en-US" sz="4000" dirty="0">
              <a:solidFill>
                <a:srgbClr val="FF99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098" name="Picture 2" descr="Grafikon obrasca odgovora. Naslov pitanja: Smatrate li da Vašem djetetu treba dodatna pomoć u savladavanju gradiva?. Broj odgovora: 186 odgovora.">
            <a:extLst>
              <a:ext uri="{FF2B5EF4-FFF2-40B4-BE49-F238E27FC236}">
                <a16:creationId xmlns:a16="http://schemas.microsoft.com/office/drawing/2014/main" id="{ECE483C0-27FC-469D-8DB9-BFA57931E4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 t="24265" r="3589" b="4442"/>
          <a:stretch/>
        </p:blipFill>
        <p:spPr bwMode="auto">
          <a:xfrm>
            <a:off x="1117600" y="2633544"/>
            <a:ext cx="10145677" cy="365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conference room">
            <a:extLst>
              <a:ext uri="{FF2B5EF4-FFF2-40B4-BE49-F238E27FC236}">
                <a16:creationId xmlns:a16="http://schemas.microsoft.com/office/drawing/2014/main" id="{8F5AE0D5-C196-A947-8AFE-449A48B26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" b="45"/>
          <a:stretch>
            <a:fillRect/>
          </a:stretch>
        </p:blipFill>
        <p:spPr>
          <a:xfrm>
            <a:off x="0" y="0"/>
            <a:ext cx="12192000" cy="63713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2867" y="2209800"/>
            <a:ext cx="5249133" cy="1607299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hr-HR" sz="3200" dirty="0"/>
              <a:t>Na koji bismo način kao škola mogli poboljšati online nastavu?</a:t>
            </a:r>
            <a:endParaRPr lang="en-US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960FB5B5-2879-4BBD-89CD-23BF8181A7B7}"/>
              </a:ext>
            </a:extLst>
          </p:cNvPr>
          <p:cNvSpPr txBox="1"/>
          <p:nvPr/>
        </p:nvSpPr>
        <p:spPr>
          <a:xfrm>
            <a:off x="855132" y="1083734"/>
            <a:ext cx="5113867" cy="5078313"/>
          </a:xfrm>
          <a:prstGeom prst="rect">
            <a:avLst/>
          </a:prstGeom>
          <a:solidFill>
            <a:schemeClr val="lt1">
              <a:alpha val="92000"/>
            </a:schemeClr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 korištenje videozapisa za objašnjavanje novih lekcija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 generalno više pojašnjenja uz zadatke koji se zadaju učenicima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 upotreba radnih bilježnica i postojećih online materijala umjesto novih radnih listića koje roditelji moraju printati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 slanje popisa tjednih zadataka za učenike kako bi se lakše organizirali i učenici i roditelji (za svaki predmet zasebno)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 korištenje opcija poput </a:t>
            </a:r>
            <a:r>
              <a:rPr lang="hr-HR" dirty="0" err="1"/>
              <a:t>Assignments</a:t>
            </a:r>
            <a:r>
              <a:rPr lang="hr-HR" dirty="0"/>
              <a:t> kako bi roditeljima bilo pregledno što je za zadaću te koji su rokovi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 minimalno korištenje Vibera i prostora koji su namijenjeni za komuniciranje (chat ili objave na </a:t>
            </a:r>
            <a:r>
              <a:rPr lang="hr-HR" dirty="0" err="1"/>
              <a:t>Teamsu</a:t>
            </a:r>
            <a:r>
              <a:rPr lang="hr-HR" dirty="0"/>
              <a:t>) kao prostor za objavu nastavnih sadržaja (nepregledno, lako promaknu važne stvari)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FBE758A-65B8-4070-9CE2-FDB6502D72F6}"/>
              </a:ext>
            </a:extLst>
          </p:cNvPr>
          <p:cNvSpPr txBox="1"/>
          <p:nvPr/>
        </p:nvSpPr>
        <p:spPr>
          <a:xfrm>
            <a:off x="1007532" y="1236134"/>
            <a:ext cx="5113867" cy="3693319"/>
          </a:xfrm>
          <a:prstGeom prst="rect">
            <a:avLst/>
          </a:prstGeom>
          <a:solidFill>
            <a:schemeClr val="lt1">
              <a:alpha val="92000"/>
            </a:schemeClr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Korištenje zabavnijih metoda poput kvizova,  različitih online i stvarnih igara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 možda smanjiti obujam gradiva koji se šalje djeci da obrade sami (roditelji rade i ne stignu sve s njima odraditi, pogotovo ako nema ni objašnjenja učitelja)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 slanje povratnih informacija na tjednoj ili dvotjednoj bazi o usvojenosti i izvršavanju zadataka za svako dijete kako bi i učitelj, dijete i roditelj evaluirali rad, vidjeli imaju li kakvih zaostataka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 manje prepisivanja i više vremena za neke stvarne mini istraživačke radove</a:t>
            </a:r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67129-D582-495A-8F4B-6B9075899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855084"/>
          </a:xfrm>
        </p:spPr>
        <p:txBody>
          <a:bodyPr/>
          <a:lstStyle/>
          <a:p>
            <a:r>
              <a:rPr lang="hr-HR" sz="4000" dirty="0"/>
              <a:t>Komentari, želje, pozdravi</a:t>
            </a:r>
            <a:endParaRPr lang="en-US" sz="4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DF05470-B9DE-4A58-9460-A99E4E4737FA}"/>
              </a:ext>
            </a:extLst>
          </p:cNvPr>
          <p:cNvSpPr txBox="1"/>
          <p:nvPr/>
        </p:nvSpPr>
        <p:spPr>
          <a:xfrm>
            <a:off x="872067" y="1667934"/>
            <a:ext cx="546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3BB8B7C-6C12-44F7-B8BE-9D394D004239}"/>
              </a:ext>
            </a:extLst>
          </p:cNvPr>
          <p:cNvSpPr txBox="1"/>
          <p:nvPr/>
        </p:nvSpPr>
        <p:spPr>
          <a:xfrm>
            <a:off x="3560334" y="1182394"/>
            <a:ext cx="248496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Puna podrška! Na svima nama je veliki teret ali uz zajedničke napore ćemo savladati sve.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B8A0E041-1561-4004-BC30-4004BA219412}"/>
              </a:ext>
            </a:extLst>
          </p:cNvPr>
          <p:cNvSpPr txBox="1"/>
          <p:nvPr/>
        </p:nvSpPr>
        <p:spPr>
          <a:xfrm>
            <a:off x="432000" y="4492703"/>
            <a:ext cx="444500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Mislim da nedostaje individualni pristup između učitelja i učenika (1 na 1). Učenik bi bio sigurniji u radu kad bi povremeno imao direktan kontakt sa učiteljem, da li putem čavrljanja ili </a:t>
            </a:r>
            <a:r>
              <a:rPr lang="hr-HR" dirty="0" err="1"/>
              <a:t>videopoziva</a:t>
            </a:r>
            <a:r>
              <a:rPr lang="hr-HR" dirty="0"/>
              <a:t>. 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6CAA4F80-1589-427F-92CE-89C25B05BE3D}"/>
              </a:ext>
            </a:extLst>
          </p:cNvPr>
          <p:cNvSpPr txBox="1"/>
          <p:nvPr/>
        </p:nvSpPr>
        <p:spPr>
          <a:xfrm>
            <a:off x="7074100" y="501680"/>
            <a:ext cx="4445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Posebna pohvala našoj učiteljici na podršci svakom učeniku, na blagosti i strpljenju što pruža njima i nama kao roditeljima. Divna učiteljica, divna osoba. 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5A889C75-1E5B-44EB-A97D-FAC37E49A3B2}"/>
              </a:ext>
            </a:extLst>
          </p:cNvPr>
          <p:cNvSpPr txBox="1"/>
          <p:nvPr/>
        </p:nvSpPr>
        <p:spPr>
          <a:xfrm>
            <a:off x="414967" y="3394426"/>
            <a:ext cx="4445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Mislim da se trudite i radite što bolje možete i znate. Sve je to novo za sve nas i moramo se pomalo priviknuti.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6ACDE82B-CF4D-41F6-BB56-A435B16B95D7}"/>
              </a:ext>
            </a:extLst>
          </p:cNvPr>
          <p:cNvSpPr txBox="1"/>
          <p:nvPr/>
        </p:nvSpPr>
        <p:spPr>
          <a:xfrm>
            <a:off x="5149800" y="2557670"/>
            <a:ext cx="1784550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Bilo bi dobro kad bi svi učitelji na isti način objavljivali na sličan ili jednak način barem što se zadaće tiče (</a:t>
            </a:r>
            <a:r>
              <a:rPr lang="hr-HR" dirty="0" err="1"/>
              <a:t>npr</a:t>
            </a:r>
            <a:r>
              <a:rPr lang="hr-HR" dirty="0"/>
              <a:t> u zadatke) i da se zadaća ne objavljuje javno (zbog prepisivanja).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3A71655A-E163-4746-BA7F-37B8C134B824}"/>
              </a:ext>
            </a:extLst>
          </p:cNvPr>
          <p:cNvSpPr txBox="1"/>
          <p:nvPr/>
        </p:nvSpPr>
        <p:spPr>
          <a:xfrm>
            <a:off x="357817" y="2557670"/>
            <a:ext cx="4445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Pohvalila bih našu učiteljicu jer je djeci ove dane učinila zabavnim i poučnim.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3DE4609F-1B97-4863-8513-C610E61177D6}"/>
              </a:ext>
            </a:extLst>
          </p:cNvPr>
          <p:cNvSpPr txBox="1"/>
          <p:nvPr/>
        </p:nvSpPr>
        <p:spPr>
          <a:xfrm>
            <a:off x="432000" y="1166916"/>
            <a:ext cx="23368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Željela bi se zahvaliti svim učiteljicama na velikoj podršci i super odrađenom poslu :)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D0827AEC-DE21-4D20-82DD-24ACA2305AEE}"/>
              </a:ext>
            </a:extLst>
          </p:cNvPr>
          <p:cNvSpPr txBox="1"/>
          <p:nvPr/>
        </p:nvSpPr>
        <p:spPr>
          <a:xfrm>
            <a:off x="7450867" y="1900199"/>
            <a:ext cx="4445000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Sve pohvale za našu učiteljicu Ona se trudi videozapisima, fotografijama, kreativnim radom i praktičnim primjerima prenijeti znanje djeci te na taj način osim što olakšava online školu djeci, već dodatno motivira i djecu i nas roditelje. Sve što radi, radi sa srcem. Pokrenula je kotač pozitivne energije između svih roditelja i djece sa kojima svakodnevno komunicira. Velika je podrška i utjeha djeci u ovim danima. Ja kao roditelj sam prezadovoljna stečenim znanjem djeteta i zahvalna učiteljici na svoj podršci, trudu i ljubavi koje je uložila kroz svo vrijeme. </a:t>
            </a:r>
          </a:p>
        </p:txBody>
      </p:sp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57D58BC9-3F05-45D4-81CD-7BA898B4CAAD}" vid="{0F92AA19-00D6-4C71-B13F-219D7994A0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90D0D0-7C1D-47FF-A2F0-9937AA567A3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DB5DD7-8DCC-4069-9EB3-5D0981866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tf16411250</Template>
  <TotalTime>0</TotalTime>
  <Words>672</Words>
  <Application>Microsoft Office PowerPoint</Application>
  <PresentationFormat>Široki zaslon</PresentationFormat>
  <Paragraphs>55</Paragraphs>
  <Slides>10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Candara</vt:lpstr>
      <vt:lpstr>Corbel</vt:lpstr>
      <vt:lpstr>Times New Roman</vt:lpstr>
      <vt:lpstr>Tema sustava Office</vt:lpstr>
      <vt:lpstr>Zadovoljstvo roditelja online nastavom</vt:lpstr>
      <vt:lpstr>Analiza ankete</vt:lpstr>
      <vt:lpstr>Osnovni podaci</vt:lpstr>
      <vt:lpstr>U  kojoj ste mjeri zadovoljni sadržajima koje djeca prate na javnoj televiziji?</vt:lpstr>
      <vt:lpstr>Koji tip online nastave najbolje odgovara roditeljima i djeci?</vt:lpstr>
      <vt:lpstr>PowerPoint prezentacija</vt:lpstr>
      <vt:lpstr>Smatrate li da Vašem djetetu treba dodatna pomoć u savladavanju gradiva?</vt:lpstr>
      <vt:lpstr>Large image</vt:lpstr>
      <vt:lpstr>Komentari, želje, pozdravi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2020-04-08T19:31:03Z</dcterms:created>
  <dcterms:modified xsi:type="dcterms:W3CDTF">2020-04-22T10:08:09Z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